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1" r:id="rId5"/>
    <p:sldId id="262" r:id="rId6"/>
    <p:sldId id="272" r:id="rId7"/>
    <p:sldId id="264" r:id="rId8"/>
    <p:sldId id="266" r:id="rId9"/>
    <p:sldId id="267" r:id="rId10"/>
    <p:sldId id="268" r:id="rId11"/>
    <p:sldId id="269" r:id="rId12"/>
    <p:sldId id="270" r:id="rId13"/>
    <p:sldId id="271" r:id="rId14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0725" autoAdjust="0"/>
  </p:normalViewPr>
  <p:slideViewPr>
    <p:cSldViewPr>
      <p:cViewPr>
        <p:scale>
          <a:sx n="80" d="100"/>
          <a:sy n="80" d="100"/>
        </p:scale>
        <p:origin x="-1590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02B68-F338-4004-AEA0-AD3DC46A706F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FAAF8-D7DF-4B1C-AF3C-09317C5543CB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3FCD6-9BAF-408B-979F-4BDDEA9B202C}" type="slidenum">
              <a:rPr lang="th-TH" smtClean="0"/>
              <a:pPr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679290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Source :</a:t>
            </a:r>
          </a:p>
          <a:p>
            <a:r>
              <a:rPr lang="en-US" dirty="0"/>
              <a:t>SST :</a:t>
            </a:r>
            <a:r>
              <a:rPr lang="en-US" baseline="0" dirty="0"/>
              <a:t> </a:t>
            </a:r>
            <a:r>
              <a:rPr lang="en-US" dirty="0"/>
              <a:t>http://www.ospo.noaa.gov/Products/ocean/sst/anomaly/index.html</a:t>
            </a:r>
          </a:p>
          <a:p>
            <a:pPr eaLnBrk="1" hangingPunct="1">
              <a:spcBef>
                <a:spcPct val="0"/>
              </a:spcBef>
            </a:pPr>
            <a:r>
              <a:rPr lang="en-US" altLang="th-TH" dirty="0" smtClean="0">
                <a:latin typeface="Arial" pitchFamily="34" charset="0"/>
              </a:rPr>
              <a:t>PDO: http://research.jisao.washington.edu/pdo/PDO.latest.txt</a:t>
            </a:r>
          </a:p>
          <a:p>
            <a:pPr eaLnBrk="1" hangingPunct="1">
              <a:spcBef>
                <a:spcPct val="0"/>
              </a:spcBef>
            </a:pPr>
            <a:r>
              <a:rPr lang="en-US" altLang="th-TH" dirty="0" smtClean="0">
                <a:latin typeface="Arial" pitchFamily="34" charset="0"/>
              </a:rPr>
              <a:t>ONI</a:t>
            </a:r>
            <a:r>
              <a:rPr lang="en-US" altLang="th-TH" dirty="0">
                <a:latin typeface="Arial" pitchFamily="34" charset="0"/>
              </a:rPr>
              <a:t>: http://www.cpc.ncep.noaa.gov/data/indices/oni.ascii.txt</a:t>
            </a:r>
          </a:p>
          <a:p>
            <a:pPr eaLnBrk="1" hangingPunct="1">
              <a:spcBef>
                <a:spcPct val="0"/>
              </a:spcBef>
            </a:pPr>
            <a:r>
              <a:rPr lang="en-US" altLang="th-TH" dirty="0">
                <a:latin typeface="Arial" pitchFamily="34" charset="0"/>
              </a:rPr>
              <a:t>DMI (IOD): http://www.jamstec.go.jp/frcgc/research/d1/iod/DATA/dmi.monthly.txt</a:t>
            </a:r>
          </a:p>
          <a:p>
            <a:pPr eaLnBrk="1" hangingPunct="1">
              <a:spcBef>
                <a:spcPct val="0"/>
              </a:spcBef>
            </a:pPr>
            <a:endParaRPr lang="en-US" altLang="th-TH" dirty="0"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th-TH" dirty="0">
                <a:latin typeface="Arial" pitchFamily="34" charset="0"/>
              </a:rPr>
              <a:t>Old</a:t>
            </a:r>
            <a:r>
              <a:rPr lang="en-US" altLang="th-TH" baseline="0" dirty="0">
                <a:latin typeface="Arial" pitchFamily="34" charset="0"/>
              </a:rPr>
              <a:t> : </a:t>
            </a:r>
            <a:r>
              <a:rPr lang="en-US" altLang="th-TH" dirty="0">
                <a:latin typeface="Arial" pitchFamily="34" charset="0"/>
              </a:rPr>
              <a:t>IOD: http://www.jamstec.go.jp/frcgc/research/d1/iod/DATA/dmi_OISST_monthly.txt</a:t>
            </a:r>
          </a:p>
          <a:p>
            <a:pPr eaLnBrk="1" hangingPunct="1">
              <a:spcBef>
                <a:spcPct val="0"/>
              </a:spcBef>
            </a:pPr>
            <a:endParaRPr lang="en-US" altLang="th-TH" dirty="0"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th-TH" dirty="0">
              <a:latin typeface="Arial" pitchFamily="34" charset="0"/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3C17DB-40C2-4C6E-84B2-EB13D08AE96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E44AB-F9B8-4D7D-AB46-A5A32CBB05A2}" type="slidenum">
              <a:rPr lang="th-TH" smtClean="0"/>
              <a:pPr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14317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01700" algn="l"/>
                <a:tab pos="1804988" algn="l"/>
                <a:tab pos="2709863" algn="l"/>
                <a:tab pos="3613150" algn="l"/>
                <a:tab pos="4518025" algn="l"/>
                <a:tab pos="5421313" algn="l"/>
                <a:tab pos="6326188" algn="l"/>
                <a:tab pos="7229475" algn="l"/>
                <a:tab pos="8132763" algn="l"/>
                <a:tab pos="9037638" algn="l"/>
                <a:tab pos="9940925" algn="l"/>
              </a:tabLst>
            </a:pPr>
            <a:fld id="{13F29F0D-DFAD-40F9-9785-1858DCE58C85}" type="slidenum">
              <a:rPr lang="th-TH" altLang="th-TH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01700" algn="l"/>
                  <a:tab pos="1804988" algn="l"/>
                  <a:tab pos="2709863" algn="l"/>
                  <a:tab pos="3613150" algn="l"/>
                  <a:tab pos="4518025" algn="l"/>
                  <a:tab pos="5421313" algn="l"/>
                  <a:tab pos="6326188" algn="l"/>
                  <a:tab pos="7229475" algn="l"/>
                  <a:tab pos="8132763" algn="l"/>
                  <a:tab pos="9037638" algn="l"/>
                  <a:tab pos="9940925" algn="l"/>
                </a:tabLst>
              </a:pPr>
              <a:t>8</a:t>
            </a:fld>
            <a:endParaRPr lang="th-TH" altLang="th-TH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27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66800" y="665163"/>
            <a:ext cx="4433888" cy="33258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9" y="4211638"/>
            <a:ext cx="5254625" cy="3992562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01700" algn="l"/>
                <a:tab pos="1804988" algn="l"/>
                <a:tab pos="2709863" algn="l"/>
                <a:tab pos="3613150" algn="l"/>
                <a:tab pos="4518025" algn="l"/>
                <a:tab pos="5421313" algn="l"/>
                <a:tab pos="6326188" algn="l"/>
                <a:tab pos="7229475" algn="l"/>
                <a:tab pos="8132763" algn="l"/>
                <a:tab pos="9037638" algn="l"/>
                <a:tab pos="9940925" algn="l"/>
              </a:tabLst>
            </a:pPr>
            <a:fld id="{13F29F0D-DFAD-40F9-9785-1858DCE58C85}" type="slidenum">
              <a:rPr lang="th-TH" altLang="th-TH" smtClean="0">
                <a:solidFill>
                  <a:srgbClr val="000000"/>
                </a:solidFill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01700" algn="l"/>
                  <a:tab pos="1804988" algn="l"/>
                  <a:tab pos="2709863" algn="l"/>
                  <a:tab pos="3613150" algn="l"/>
                  <a:tab pos="4518025" algn="l"/>
                  <a:tab pos="5421313" algn="l"/>
                  <a:tab pos="6326188" algn="l"/>
                  <a:tab pos="7229475" algn="l"/>
                  <a:tab pos="8132763" algn="l"/>
                  <a:tab pos="9037638" algn="l"/>
                  <a:tab pos="9940925" algn="l"/>
                </a:tabLst>
              </a:pPr>
              <a:t>9</a:t>
            </a:fld>
            <a:endParaRPr lang="th-TH" altLang="th-TH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27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66800" y="665163"/>
            <a:ext cx="4433888" cy="33258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9" y="4211638"/>
            <a:ext cx="5254625" cy="3992562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3FCD6-9BAF-408B-979F-4BDDEA9B202C}" type="slidenum">
              <a:rPr lang="th-TH" smtClean="0"/>
              <a:pPr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22716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20498-3FC7-4483-830B-D8363FEA1E29}" type="datetimeFigureOut">
              <a:rPr lang="th-TH" smtClean="0"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17B77-14E6-410C-9C08-13BEEEFFD392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Pictu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" b="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57158" y="4357694"/>
            <a:ext cx="9144000" cy="6858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algn="ctr"/>
            <a:r>
              <a:rPr lang="th-TH" altLang="th-TH" b="1" kern="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โดย สถาบันสารสนเทศทรัพยากรน้ำและการเกษตร (องค์การมหาชน)</a:t>
            </a:r>
          </a:p>
          <a:p>
            <a:pPr algn="ctr"/>
            <a:r>
              <a:rPr lang="th-TH" altLang="th-TH" b="1" kern="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กระทรวงวิทยาศาสตร์และเทคโนโลยี </a:t>
            </a:r>
          </a:p>
          <a:p>
            <a:pPr algn="ctr"/>
            <a:r>
              <a:rPr lang="th-TH" altLang="th-TH" b="1" kern="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ณ </a:t>
            </a:r>
            <a:r>
              <a:rPr lang="th-TH" altLang="th-TH" b="1" kern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วันพฤหัสบดี ที่ 3 พฤษภาคม 2561</a:t>
            </a:r>
            <a:endParaRPr lang="th-TH" altLang="th-TH" b="1" kern="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  <p:sp>
        <p:nvSpPr>
          <p:cNvPr id="14" name="Rectangle 33"/>
          <p:cNvSpPr txBox="1">
            <a:spLocks noChangeArrowheads="1"/>
          </p:cNvSpPr>
          <p:nvPr/>
        </p:nvSpPr>
        <p:spPr bwMode="auto">
          <a:xfrm>
            <a:off x="0" y="1900238"/>
            <a:ext cx="914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ts val="0"/>
              </a:spcBef>
              <a:defRPr/>
            </a:pPr>
            <a:r>
              <a:rPr lang="th-TH" altLang="th-TH" sz="5400" b="1" kern="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คาดการณ์ฝนประเทศไทยปี 2561</a:t>
            </a:r>
          </a:p>
        </p:txBody>
      </p:sp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70710" y="988951"/>
            <a:ext cx="1224000" cy="992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2200" y="971132"/>
            <a:ext cx="977342" cy="9773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500438"/>
            <a:ext cx="9144000" cy="6858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algn="ctr"/>
            <a:endParaRPr lang="th-TH" altLang="th-TH" b="1" kern="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7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67" y="5000962"/>
            <a:ext cx="1001431" cy="17620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30" y="3049753"/>
            <a:ext cx="1111284" cy="19275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150" y="1070210"/>
            <a:ext cx="1108544" cy="19795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98390" y="5001313"/>
            <a:ext cx="970463" cy="17707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3135" y="1029489"/>
            <a:ext cx="1022442" cy="18687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07058" y="2996952"/>
            <a:ext cx="1041980" cy="1901214"/>
          </a:xfrm>
          <a:prstGeom prst="rect">
            <a:avLst/>
          </a:prstGeom>
        </p:spPr>
      </p:pic>
      <p:sp>
        <p:nvSpPr>
          <p:cNvPr id="4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คาดการณ์ปริมาณฝนปี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2561 </a:t>
            </a:r>
            <a:r>
              <a:rPr lang="th-TH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ลักษณะใกล้เคียงกับปี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2528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352463" y="541000"/>
            <a:ext cx="994481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ค่าปกติ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143240" y="573235"/>
            <a:ext cx="1079439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ปี 25</a:t>
            </a:r>
            <a:r>
              <a:rPr lang="en-US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28</a:t>
            </a:r>
            <a:endParaRPr lang="th-TH" altLang="th-TH" sz="32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35696" y="2204864"/>
            <a:ext cx="790601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186 </a:t>
            </a:r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06" y="661832"/>
            <a:ext cx="171451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พฤษภาคม</a:t>
            </a:r>
          </a:p>
          <a:p>
            <a: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/>
            </a:r>
            <a:b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</a:br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มิถุนายน</a:t>
            </a: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กรกฎาคม</a:t>
            </a:r>
            <a:endParaRPr lang="en-US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en-US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454" y="4205748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177 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59146" y="6049361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 189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5643570" y="571480"/>
            <a:ext cx="949597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ผลต่าง</a:t>
            </a:r>
          </a:p>
        </p:txBody>
      </p:sp>
      <p:pic>
        <p:nvPicPr>
          <p:cNvPr id="18" name="Picture 52" descr="http://tiwrmdev.haii.or.th/rainfallmap/rainfall-img/monthly-scale_v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14810" y="1357298"/>
            <a:ext cx="1070692" cy="48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3438769" y="2221028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182 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69612" y="4206535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172 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69612" y="6049361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170 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143768" y="1428736"/>
            <a:ext cx="922336" cy="48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50021" y="4978291"/>
            <a:ext cx="953188" cy="175386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57858" y="3065218"/>
            <a:ext cx="953188" cy="17509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7857" y="1063488"/>
            <a:ext cx="953188" cy="17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605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33" y="4884641"/>
            <a:ext cx="1070529" cy="18667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71" y="2940084"/>
            <a:ext cx="1175392" cy="19195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63" y="949780"/>
            <a:ext cx="1076250" cy="19358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03259" y="4857760"/>
            <a:ext cx="1053560" cy="19288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768" y="2857496"/>
            <a:ext cx="1092581" cy="20002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27004" y="963513"/>
            <a:ext cx="1047677" cy="1908386"/>
          </a:xfrm>
          <a:prstGeom prst="rect">
            <a:avLst/>
          </a:prstGeom>
        </p:spPr>
      </p:pic>
      <p:sp>
        <p:nvSpPr>
          <p:cNvPr id="7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คาดการณ์ปริมาณฝนปี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2561 </a:t>
            </a:r>
            <a:r>
              <a:rPr lang="th-TH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ลักษณะใกล้เคียงกับปี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2528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352463" y="541000"/>
            <a:ext cx="994481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ค่าปกติ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143240" y="573235"/>
            <a:ext cx="1079439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ปี 25</a:t>
            </a:r>
            <a:r>
              <a:rPr lang="en-US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28</a:t>
            </a:r>
            <a:endParaRPr lang="th-TH" altLang="th-TH" sz="32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49703" y="2212962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231 </a:t>
            </a:r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06" y="661832"/>
            <a:ext cx="171451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สิงหาคม</a:t>
            </a:r>
          </a:p>
          <a:p>
            <a: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/>
            </a:r>
            <a:b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</a:br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กันยายน</a:t>
            </a: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altLang="th-TH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ตุลาคม</a:t>
            </a:r>
            <a:endParaRPr lang="en-US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en-US" altLang="th-TH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23427" y="4077072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 242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05726" y="6017243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163 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5643570" y="571480"/>
            <a:ext cx="949597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ผลต่าง</a:t>
            </a:r>
          </a:p>
        </p:txBody>
      </p:sp>
      <p:pic>
        <p:nvPicPr>
          <p:cNvPr id="15" name="Picture 52" descr="http://tiwrmdev.haii.or.th/rainfallmap/rainfall-img/monthly-scale_v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14810" y="1357298"/>
            <a:ext cx="1070692" cy="48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3347864" y="2236802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189 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95647" y="4081062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248 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32078" y="6019340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183 มม</a:t>
            </a:r>
            <a:r>
              <a:rPr lang="en-US" altLang="th-TH" sz="2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th-TH" altLang="th-TH" sz="20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43768" y="1428736"/>
            <a:ext cx="922336" cy="48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43570" y="1071546"/>
            <a:ext cx="953188" cy="1756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43570" y="1022831"/>
            <a:ext cx="953188" cy="17304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43570" y="2832957"/>
            <a:ext cx="953188" cy="17392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0021" y="4892776"/>
            <a:ext cx="953188" cy="17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635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 bwMode="auto">
          <a:xfrm>
            <a:off x="-7960" y="-1"/>
            <a:ext cx="915196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สถานการณ์พายุปี </a:t>
            </a:r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2538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71480"/>
            <a:ext cx="9144000" cy="954107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74625" lvl="2" indent="-17462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เมื่อ ปี 2528 มีพายุที่เคลื่อนผ่านและมีอิทธิพลต่อประเทศไทย 3 ลูก คือ ดีเปรสชัน9 </a:t>
            </a:r>
            <a:r>
              <a:rPr lang="en-US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, CENCIL , </a:t>
            </a:r>
            <a:r>
              <a:rPr lang="th-TH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ดีเปรสชัน10</a:t>
            </a:r>
            <a:endParaRPr lang="th-TH" b="1" kern="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71612"/>
            <a:ext cx="6211011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500726" y="1857364"/>
            <a:ext cx="3929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smtClean="0">
                <a:latin typeface="TH SarabunPSK" pitchFamily="34" charset="-34"/>
                <a:cs typeface="TH SarabunPSK" pitchFamily="34" charset="-34"/>
              </a:rPr>
              <a:t>TD9 </a:t>
            </a:r>
            <a:r>
              <a:rPr lang="th-TH" sz="3200" b="1" dirty="0" smtClean="0">
                <a:latin typeface="TH SarabunPSK" pitchFamily="34" charset="-34"/>
                <a:cs typeface="TH SarabunPSK" pitchFamily="34" charset="-34"/>
              </a:rPr>
              <a:t>15-17 ก.ย. 2528</a:t>
            </a:r>
          </a:p>
          <a:p>
            <a:pPr marL="514350" indent="-514350">
              <a:buAutoNum type="arabicPeriod"/>
            </a:pPr>
            <a:r>
              <a:rPr lang="en-US" sz="3200" b="1" dirty="0" smtClean="0">
                <a:latin typeface="TH SarabunPSK" pitchFamily="34" charset="-34"/>
                <a:cs typeface="TH SarabunPSK" pitchFamily="34" charset="-34"/>
              </a:rPr>
              <a:t>CENCIL 8-17 </a:t>
            </a:r>
            <a:r>
              <a:rPr lang="th-TH" sz="3200" b="1" dirty="0" smtClean="0">
                <a:latin typeface="TH SarabunPSK" pitchFamily="34" charset="-34"/>
                <a:cs typeface="TH SarabunPSK" pitchFamily="34" charset="-34"/>
              </a:rPr>
              <a:t>ต.ค. 2528</a:t>
            </a:r>
          </a:p>
          <a:p>
            <a:pPr marL="514350" indent="-514350">
              <a:buAutoNum type="arabicPeriod"/>
            </a:pPr>
            <a:r>
              <a:rPr lang="en-US" sz="3200" b="1" dirty="0" smtClean="0">
                <a:latin typeface="TH SarabunPSK" pitchFamily="34" charset="-34"/>
                <a:cs typeface="TH SarabunPSK" pitchFamily="34" charset="-34"/>
              </a:rPr>
              <a:t>TD10 10-11 </a:t>
            </a:r>
            <a:r>
              <a:rPr lang="th-TH" sz="3200" b="1" dirty="0" smtClean="0">
                <a:latin typeface="TH SarabunPSK" pitchFamily="34" charset="-34"/>
                <a:cs typeface="TH SarabunPSK" pitchFamily="34" charset="-34"/>
              </a:rPr>
              <a:t>ต.ค. 2528</a:t>
            </a:r>
            <a:endParaRPr lang="th-TH" sz="32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Flowchart: Connector 7"/>
          <p:cNvSpPr/>
          <p:nvPr/>
        </p:nvSpPr>
        <p:spPr>
          <a:xfrm>
            <a:off x="3357554" y="3786190"/>
            <a:ext cx="357190" cy="4286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rgbClr val="FF0000"/>
                </a:solidFill>
              </a:rPr>
              <a:t>1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9" name="Flowchart: Connector 8"/>
          <p:cNvSpPr/>
          <p:nvPr/>
        </p:nvSpPr>
        <p:spPr>
          <a:xfrm>
            <a:off x="5643570" y="4143380"/>
            <a:ext cx="357190" cy="4286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rgbClr val="FF0000"/>
                </a:solidFill>
              </a:rPr>
              <a:t>2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10" name="Flowchart: Connector 9"/>
          <p:cNvSpPr/>
          <p:nvPr/>
        </p:nvSpPr>
        <p:spPr>
          <a:xfrm>
            <a:off x="4429124" y="4500570"/>
            <a:ext cx="357190" cy="4286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rgbClr val="FF0000"/>
                </a:solidFill>
              </a:rPr>
              <a:t>3</a:t>
            </a:r>
            <a:endParaRPr lang="th-TH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6" y="-214338"/>
            <a:ext cx="9142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09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มุมมน 28"/>
          <p:cNvSpPr/>
          <p:nvPr/>
        </p:nvSpPr>
        <p:spPr>
          <a:xfrm>
            <a:off x="0" y="1571612"/>
            <a:ext cx="9144000" cy="20669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th-TH" sz="4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คาดการณ์ฤดูฝน ปี 2561</a:t>
            </a:r>
            <a:endParaRPr lang="th-TH" sz="4800" b="1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84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1480"/>
            <a:ext cx="9144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49263" eaLnBrk="1" hangingPunct="1">
              <a:buSzPct val="9000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th-TH" altLang="th-TH" sz="26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ปัจจัยระดับท้องถิ่น:  ดัชนีมรสุม</a:t>
            </a:r>
          </a:p>
          <a:p>
            <a:pPr marL="515938" lvl="1" indent="-333375" defTabSz="449263">
              <a:buClr>
                <a:srgbClr val="72BFC5"/>
              </a:buClr>
              <a:buSzPct val="90000"/>
              <a:buFont typeface="Wingdings" pitchFamily="2" charset="2"/>
              <a:buChar char="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th-TH" altLang="th-TH" sz="26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Indian Monsoon Index – ดัชนีมรสุมด้านมหาสมุทรอินเดีย</a:t>
            </a:r>
            <a:endParaRPr lang="en-US" altLang="th-TH" sz="26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pPr marL="515938" lvl="1" indent="-333375" defTabSz="449263">
              <a:buClr>
                <a:srgbClr val="72BFC5"/>
              </a:buClr>
              <a:buSzPct val="90000"/>
              <a:tabLst>
                <a:tab pos="796925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6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		</a:t>
            </a:r>
            <a:r>
              <a:rPr lang="th-TH" altLang="th-TH" sz="2600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ปัจจุบัน</a:t>
            </a:r>
            <a:r>
              <a:rPr lang="th-TH" altLang="th-TH" sz="2600" b="1" u="sng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ต่ำกว่าค่า</a:t>
            </a:r>
            <a:r>
              <a:rPr lang="th-TH" altLang="th-TH" sz="26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ปกติ</a:t>
            </a:r>
            <a:endParaRPr lang="th-TH" altLang="th-TH" sz="2600" b="1" dirty="0">
              <a:solidFill>
                <a:srgbClr val="00B050"/>
              </a:solidFill>
              <a:latin typeface="TH SarabunPSK" pitchFamily="34" charset="-34"/>
              <a:cs typeface="TH SarabunPSK" pitchFamily="34" charset="-34"/>
            </a:endParaRPr>
          </a:p>
          <a:p>
            <a:pPr marL="515938" lvl="1" indent="-333375" defTabSz="449263">
              <a:buClr>
                <a:srgbClr val="72BFC5"/>
              </a:buClr>
              <a:buSzPct val="90000"/>
              <a:buFont typeface="Wingdings" pitchFamily="2" charset="2"/>
              <a:buChar char=""/>
              <a:tabLst>
                <a:tab pos="796925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th-TH" altLang="th-TH" sz="26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Western Pacific Monsoon Index – ดัชนีมรสุมด้านมหาสมุทรแปซิฟิก</a:t>
            </a:r>
            <a:endParaRPr lang="en-US" altLang="th-TH" sz="26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  <a:p>
            <a:pPr marL="515938" lvl="2" indent="-333375" defTabSz="449263">
              <a:buClr>
                <a:srgbClr val="72BFC5"/>
              </a:buClr>
              <a:buSzPct val="90000"/>
              <a:tabLst>
                <a:tab pos="796925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en-US" sz="26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		</a:t>
            </a:r>
            <a:r>
              <a:rPr lang="th-TH" altLang="th-TH" sz="26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ปัจจุบัน</a:t>
            </a:r>
            <a:r>
              <a:rPr lang="th-TH" altLang="th-TH" sz="26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ต่ำกว่าค่า</a:t>
            </a:r>
            <a:r>
              <a:rPr lang="th-TH" altLang="th-TH" sz="2600" b="1" u="sng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ปกติเล็กน้อย</a:t>
            </a:r>
            <a:endParaRPr lang="th-TH" altLang="th-TH" sz="2600" b="1" u="sng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lvl="1" defTabSz="449263">
              <a:buClr>
                <a:srgbClr val="72BFC5"/>
              </a:buClr>
              <a:buSzPct val="9000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th-TH" altLang="th-TH" sz="26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ปัจจัยระดับภูมิภาค: ดัชนีสมุทรศาสตร์ </a:t>
            </a:r>
          </a:p>
          <a:p>
            <a:pPr marL="515938" lvl="1" indent="-333375" defTabSz="449263">
              <a:buClr>
                <a:srgbClr val="72BFC5"/>
              </a:buClr>
              <a:buSzPct val="90000"/>
              <a:buFont typeface="Wingdings" pitchFamily="2" charset="2"/>
              <a:buChar char=""/>
              <a:tabLst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th-TH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ปัจจุบันดัชนี </a:t>
            </a:r>
            <a:r>
              <a:rPr lang="en-US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ONI </a:t>
            </a:r>
            <a:r>
              <a:rPr lang="th-TH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มีสภาพกลาง </a:t>
            </a:r>
            <a:r>
              <a:rPr lang="th-TH" sz="2600" b="1" dirty="0" smtClean="0">
                <a:latin typeface="TH SarabunPSK" pitchFamily="34" charset="-34"/>
                <a:cs typeface="TH SarabunPSK" pitchFamily="34" charset="-34"/>
              </a:rPr>
              <a:t>และคาดว่าจะมีสภาวะเป็นกลางจนถึงเดือนสิงหาคม</a:t>
            </a:r>
          </a:p>
          <a:p>
            <a:pPr marL="515938" lvl="1" indent="-333375" defTabSz="449263">
              <a:buClr>
                <a:srgbClr val="72BFC5"/>
              </a:buClr>
              <a:buSzPct val="90000"/>
              <a:buFont typeface="Wingdings" pitchFamily="2" charset="2"/>
              <a:buChar char=""/>
              <a:tabLst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</a:pPr>
            <a:r>
              <a:rPr lang="th-TH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จากการวิเคราะห์ดัชนี </a:t>
            </a:r>
            <a:r>
              <a:rPr lang="en-US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ONI PDO </a:t>
            </a:r>
            <a:r>
              <a:rPr lang="th-TH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DMI </a:t>
            </a:r>
            <a:r>
              <a:rPr lang="th-TH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ล่าสุด พบว่า ปริมาณฝนของประเทศไทย ปี 2561 มีลักษณะคล้ายกับปี 25</a:t>
            </a:r>
            <a:r>
              <a:rPr lang="en-US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</a:t>
            </a:r>
            <a:r>
              <a:rPr lang="th-TH" altLang="th-TH" sz="2600" b="1" dirty="0" smtClean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8 คือ ปริมาณฝนจะ</a:t>
            </a:r>
            <a:r>
              <a:rPr lang="th-TH" altLang="th-TH" sz="2600" b="1" dirty="0" smtClean="0">
                <a:latin typeface="TH SarabunPSK" pitchFamily="34" charset="-34"/>
                <a:cs typeface="TH SarabunPSK" pitchFamily="34" charset="-34"/>
              </a:rPr>
              <a:t>น้อยกว่าค่าปกติเล็กน้อย คาดว่าในช่วงฤดูฝน (พ.ค.-ต.ค.)</a:t>
            </a:r>
            <a:r>
              <a:rPr lang="th-TH" altLang="th-TH" sz="2600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altLang="th-TH" sz="2600" b="1" dirty="0" smtClean="0">
                <a:latin typeface="TH SarabunPSK" pitchFamily="34" charset="-34"/>
                <a:cs typeface="TH SarabunPSK" pitchFamily="34" charset="-34"/>
              </a:rPr>
              <a:t>จะมีปริมาณฝนน้อยกว่าค่าปกติเล็กน้อยหรือใกล้เคียงค่าปกติ </a:t>
            </a:r>
            <a:r>
              <a:rPr lang="th-TH" altLang="th-TH" sz="2600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โดยเฉพาะบริเวณด้านตะวันตกของภาคตะวันออกเฉียงเหนือ และด้านตะวันตกของภาคกลาง จะมีฝนน้อยกว่าค่าปกติ </a:t>
            </a:r>
            <a:r>
              <a:rPr lang="th-TH" altLang="th-TH" sz="2600" b="1" dirty="0" smtClean="0">
                <a:latin typeface="TH SarabunPSK" pitchFamily="34" charset="-34"/>
                <a:cs typeface="TH SarabunPSK" pitchFamily="34" charset="-34"/>
              </a:rPr>
              <a:t>และคาดว่าฤดูฝนจะมาปกติ (สัปดาห์ที่สามของเดือนพฤษภาคม) ทั้งนี้อาจจะเกิด</a:t>
            </a:r>
            <a:r>
              <a:rPr lang="th-TH" altLang="th-TH" sz="2600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ฝนทิ้งช่วงในเดือนมิถุนายน โดยเฉพาะบริเวณภาคเหนือ ด้านตะวันตกของภาคตะวันออกเฉียงเหนือ และภาคกลางตอนบน </a:t>
            </a:r>
            <a:endParaRPr lang="en-US" altLang="th-TH" sz="2600" b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th-TH" alt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สรุปการคาดการณ์</a:t>
            </a:r>
            <a:r>
              <a:rPr lang="th-TH" altLang="th-TH" sz="3600" b="1" dirty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ปริมาณฝน</a:t>
            </a:r>
          </a:p>
        </p:txBody>
      </p:sp>
    </p:spTree>
    <p:extLst>
      <p:ext uri="{BB962C8B-B14F-4D97-AF65-F5344CB8AC3E}">
        <p14:creationId xmlns:p14="http://schemas.microsoft.com/office/powerpoint/2010/main" xmlns="" val="2100144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soPlot_0817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43372" y="1250047"/>
            <a:ext cx="4786314" cy="3480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th-TH" alt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คาดการณ์</a:t>
            </a:r>
            <a:r>
              <a:rPr lang="th-TH" altLang="th-TH" sz="36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altLang="th-TH" sz="3600" b="1" dirty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ดัชนี </a:t>
            </a:r>
            <a:r>
              <a:rPr lang="en-US" altLang="th-TH" sz="3600" b="1" dirty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ENSO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4736018" y="3099684"/>
            <a:ext cx="3286148" cy="11876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7544" y="5426765"/>
            <a:ext cx="6838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แหล่งที่มา </a:t>
            </a:r>
            <a:r>
              <a:rPr lang="en-US" sz="2400" dirty="0">
                <a:latin typeface="TH SarabunPSK" pitchFamily="34" charset="-34"/>
                <a:cs typeface="TH SarabunPSK" pitchFamily="34" charset="-34"/>
              </a:rPr>
              <a:t>: International Research Institute for Climate and Society (IRI)</a:t>
            </a:r>
            <a:endParaRPr lang="th-TH" sz="2400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4667000" y="3368039"/>
            <a:ext cx="3500462" cy="25336"/>
          </a:xfrm>
          <a:prstGeom prst="straightConnector1">
            <a:avLst/>
          </a:prstGeom>
          <a:ln w="31750">
            <a:solidFill>
              <a:srgbClr val="0070C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4652893" y="2857496"/>
            <a:ext cx="3479320" cy="12446"/>
          </a:xfrm>
          <a:prstGeom prst="straightConnector1">
            <a:avLst/>
          </a:prstGeom>
          <a:ln w="31750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6314" y="2357430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เอลนีโญ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14876" y="3571876"/>
            <a:ext cx="92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ลานีญา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298"/>
            <a:ext cx="4599565" cy="35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9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07587"/>
            <a:ext cx="8443664" cy="28996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064" y="6394328"/>
            <a:ext cx="2133600" cy="365125"/>
          </a:xfrm>
        </p:spPr>
        <p:txBody>
          <a:bodyPr/>
          <a:lstStyle/>
          <a:p>
            <a:pPr>
              <a:defRPr/>
            </a:pPr>
            <a:fld id="{9311DC4D-9629-413F-BC98-8004CF53A381}" type="slidenum">
              <a:rPr lang="th-TH" altLang="en-US" smtClean="0"/>
              <a:pPr>
                <a:defRPr/>
              </a:pPr>
              <a:t>5</a:t>
            </a:fld>
            <a:endParaRPr lang="th-TH" altLang="en-US"/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การคาดการณ์สภาพอากาศ</a:t>
            </a:r>
            <a:r>
              <a:rPr lang="th-TH" altLang="th-TH" sz="3600" b="1" dirty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รายฤดูกาลประเทศไทย ปี 2561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6864" y="2924944"/>
            <a:ext cx="435863" cy="497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1EF95E6-42CB-41AE-80F4-6C0585455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99" y="3733800"/>
            <a:ext cx="8543701" cy="28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66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84" y="650154"/>
            <a:ext cx="7824754" cy="3042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3810000"/>
            <a:ext cx="8873678" cy="15696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74625" lvl="2" indent="-17462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ดัชนี </a:t>
            </a:r>
            <a:r>
              <a:rPr lang="en-US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PDO </a:t>
            </a: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ยังคงสภาพเป็</a:t>
            </a:r>
            <a:r>
              <a:rPr lang="th-TH" sz="2400" b="1" kern="0" dirty="0">
                <a:latin typeface="TH SarabunPSK" pitchFamily="34" charset="-34"/>
                <a:cs typeface="TH SarabunPSK" pitchFamily="34" charset="-34"/>
              </a:rPr>
              <a:t>นกลาง </a:t>
            </a: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ปัจจุบันมีค่า</a:t>
            </a:r>
            <a:r>
              <a:rPr lang="th-TH" sz="2400" b="1" kern="0" dirty="0">
                <a:latin typeface="TH SarabunPSK" pitchFamily="34" charset="-34"/>
                <a:cs typeface="TH SarabunPSK" pitchFamily="34" charset="-34"/>
              </a:rPr>
              <a:t>เท่ากับ </a:t>
            </a:r>
            <a:r>
              <a:rPr lang="th-TH" sz="2400" b="1" kern="0" dirty="0" smtClean="0">
                <a:latin typeface="TH SarabunPSK" pitchFamily="34" charset="-34"/>
                <a:cs typeface="TH SarabunPSK" pitchFamily="34" charset="-34"/>
              </a:rPr>
              <a:t>-0.05</a:t>
            </a:r>
            <a:r>
              <a:rPr lang="th-TH" sz="2400" b="1" kern="0" dirty="0" smtClean="0">
                <a:solidFill>
                  <a:srgbClr val="008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400" b="1" kern="0" dirty="0">
                <a:latin typeface="TH SarabunPSK" pitchFamily="34" charset="-34"/>
                <a:cs typeface="TH SarabunPSK" pitchFamily="34" charset="-34"/>
              </a:rPr>
              <a:t>(</a:t>
            </a: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เดือนก่อนหน้าเป็น +</a:t>
            </a:r>
            <a:r>
              <a:rPr lang="en-US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0</a:t>
            </a:r>
            <a:r>
              <a:rPr lang="th-TH" sz="2400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r>
              <a:rPr lang="en-US" sz="2400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37</a:t>
            </a:r>
            <a:r>
              <a:rPr lang="th-TH" sz="2400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) </a:t>
            </a:r>
            <a:endParaRPr lang="th-TH" sz="2400" b="1" kern="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  <a:p>
            <a:pPr marL="174625" lvl="2" indent="-17462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ดัชนี </a:t>
            </a:r>
            <a:r>
              <a:rPr lang="en-US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ONI (ENSO) </a:t>
            </a: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มีสภาพเป็นลบหรือลานีญาอ่อนๆ</a:t>
            </a:r>
            <a:r>
              <a:rPr lang="th-TH" sz="2400" b="1" kern="0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ปัจจุบันมีค่าเท่ากับ </a:t>
            </a:r>
            <a:r>
              <a:rPr lang="en-US" sz="2400" b="1" kern="0" dirty="0" smtClean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-0.</a:t>
            </a:r>
            <a:r>
              <a:rPr lang="th-TH" sz="2400" b="1" kern="0" dirty="0" smtClean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77 </a:t>
            </a:r>
            <a:endParaRPr lang="th-TH" sz="2400" b="1" kern="0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  <a:p>
            <a:pPr marL="174625" lvl="2" indent="-1746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itchFamily="34" charset="-34"/>
                <a:cs typeface="TH SarabunPSK" pitchFamily="34" charset="-34"/>
              </a:rPr>
              <a:t>(</a:t>
            </a: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เดือนก่อนหน้าเป็น </a:t>
            </a:r>
            <a:r>
              <a:rPr lang="en-US" sz="2400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-0.</a:t>
            </a:r>
            <a:r>
              <a:rPr lang="th-TH" sz="2400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86)  </a:t>
            </a:r>
            <a:endParaRPr lang="th-TH" sz="2400" b="1" kern="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  <a:p>
            <a:pPr marL="174625" lvl="2" indent="-17462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ดัชนี </a:t>
            </a:r>
            <a:r>
              <a:rPr lang="en-US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DMI (IOD) </a:t>
            </a: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ยังคงสภาพเป็น</a:t>
            </a:r>
            <a:r>
              <a:rPr lang="th-TH" sz="2400" b="1" kern="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บวก</a:t>
            </a: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 ปัจจุบันมีค่าเท่ากับ</a:t>
            </a:r>
            <a:r>
              <a:rPr lang="th-TH" sz="2400" b="1" kern="0" dirty="0">
                <a:solidFill>
                  <a:srgbClr val="008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400" b="1" kern="0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+0.</a:t>
            </a:r>
            <a:r>
              <a:rPr lang="en-US" sz="2400" b="1" kern="0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55</a:t>
            </a:r>
            <a:r>
              <a:rPr lang="th-TH" sz="2400" b="1" kern="0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400" b="1" kern="0" dirty="0">
                <a:latin typeface="TH SarabunPSK" pitchFamily="34" charset="-34"/>
                <a:cs typeface="TH SarabunPSK" pitchFamily="34" charset="-34"/>
              </a:rPr>
              <a:t>(</a:t>
            </a:r>
            <a:r>
              <a:rPr lang="th-TH" sz="2400" b="1" kern="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เดือนก่อนหน้าเป็น </a:t>
            </a:r>
            <a:r>
              <a:rPr lang="th-TH" sz="2400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+0.</a:t>
            </a:r>
            <a:r>
              <a:rPr lang="en-US" sz="2400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40</a:t>
            </a:r>
            <a:r>
              <a:rPr lang="th-TH" sz="2400" b="1" kern="0" dirty="0" smtClean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)</a:t>
            </a:r>
            <a:endParaRPr lang="th-TH" sz="2400" b="1" kern="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421001" y="2200971"/>
            <a:ext cx="1524000" cy="307777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altLang="th-TH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DMI </a:t>
            </a:r>
            <a:r>
              <a:rPr lang="en-US" altLang="th-TH" sz="1400" b="1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=</a:t>
            </a:r>
            <a:r>
              <a:rPr lang="th-TH" altLang="th-TH" sz="1400" b="1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h-TH" altLang="th-TH" sz="1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</a:t>
            </a:r>
            <a:r>
              <a:rPr lang="th-TH" altLang="th-TH" sz="1400" b="1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0.55</a:t>
            </a:r>
            <a:endParaRPr lang="en-US" altLang="th-TH" sz="14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3467100" y="1404144"/>
            <a:ext cx="1600200" cy="288147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altLang="th-TH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PDO = </a:t>
            </a:r>
            <a:r>
              <a:rPr lang="en-US" altLang="th-TH" sz="1400" b="1" dirty="0" smtClean="0">
                <a:solidFill>
                  <a:srgbClr val="008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-0.05</a:t>
            </a:r>
            <a:endParaRPr lang="en-US" altLang="th-TH" sz="1400" b="1" dirty="0">
              <a:solidFill>
                <a:srgbClr val="008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48970" y="1928802"/>
            <a:ext cx="1371600" cy="307777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altLang="th-TH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ONI</a:t>
            </a:r>
            <a:r>
              <a:rPr lang="en-US" altLang="th-TH" sz="1400" b="1" dirty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=  </a:t>
            </a:r>
            <a:r>
              <a:rPr lang="en-US" altLang="th-TH" sz="1400" b="1" dirty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</a:t>
            </a:r>
            <a:r>
              <a:rPr lang="en-US" altLang="th-TH" sz="1400" b="1" dirty="0" smtClean="0">
                <a:solidFill>
                  <a:srgbClr val="000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0.77</a:t>
            </a:r>
            <a:endParaRPr lang="en-US" altLang="th-TH" sz="1400" b="1" dirty="0">
              <a:solidFill>
                <a:srgbClr val="0000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9525" y="6019800"/>
            <a:ext cx="9210675" cy="661720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ts val="1000"/>
              </a:lnSpc>
              <a:spcBef>
                <a:spcPct val="50000"/>
              </a:spcBef>
              <a:buFontTx/>
              <a:buChar char="•"/>
            </a:pPr>
            <a:r>
              <a:rPr lang="en-US" altLang="th-TH" sz="12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Pacific Decadal Oscillation (PDO) </a:t>
            </a:r>
            <a:r>
              <a:rPr lang="th-TH" altLang="th-TH" sz="12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เป็นค่าเฉลี่ย </a:t>
            </a:r>
            <a:r>
              <a:rPr lang="en-US" altLang="th-TH" sz="12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SSTA </a:t>
            </a:r>
            <a:r>
              <a:rPr lang="th-TH" altLang="th-TH" sz="12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บริเวณมหาสมุทรแปซิฟิก เหนือ </a:t>
            </a:r>
            <a:r>
              <a:rPr lang="en-US" altLang="th-TH" sz="12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20</a:t>
            </a:r>
            <a:r>
              <a:rPr lang="en-US" altLang="th-TH" sz="12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2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</a:t>
            </a:r>
          </a:p>
          <a:p>
            <a:pPr defTabSz="914400">
              <a:lnSpc>
                <a:spcPts val="1000"/>
              </a:lnSpc>
              <a:spcBef>
                <a:spcPct val="50000"/>
              </a:spcBef>
              <a:buFontTx/>
              <a:buChar char="•"/>
            </a:pP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Ocean Nino Index (ONI) </a:t>
            </a:r>
            <a:r>
              <a:rPr lang="th-TH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เป็นค่าเฉลี่ย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SSTA 3 </a:t>
            </a:r>
            <a:r>
              <a:rPr lang="th-TH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เดือน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ในมหาสมุทรแปซิฟิกบริเวณ 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5</a:t>
            </a:r>
            <a:r>
              <a:rPr lang="en-US" altLang="th-TH" sz="11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N-5</a:t>
            </a:r>
            <a:r>
              <a:rPr lang="en-US" altLang="th-TH" sz="11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S, 120</a:t>
            </a:r>
            <a:r>
              <a:rPr lang="en-US" altLang="th-TH" sz="11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-170</a:t>
            </a:r>
            <a:r>
              <a:rPr lang="en-US" altLang="th-TH" sz="11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W</a:t>
            </a:r>
            <a:r>
              <a:rPr lang="th-TH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</a:t>
            </a:r>
            <a:endParaRPr lang="en-US" altLang="th-TH" sz="1100" dirty="0">
              <a:solidFill>
                <a:srgbClr val="000000"/>
              </a:solidFill>
              <a:latin typeface="Tahoma" pitchFamily="34" charset="0"/>
              <a:cs typeface="Tahoma" pitchFamily="34" charset="0"/>
            </a:endParaRPr>
          </a:p>
          <a:p>
            <a:pPr defTabSz="914400">
              <a:lnSpc>
                <a:spcPts val="1000"/>
              </a:lnSpc>
              <a:spcBef>
                <a:spcPct val="50000"/>
              </a:spcBef>
              <a:buFontTx/>
              <a:buChar char="•"/>
            </a:pPr>
            <a:r>
              <a:rPr lang="en-GB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 Dipole Mode Index </a:t>
            </a:r>
            <a:r>
              <a:rPr lang="th-TH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(</a:t>
            </a:r>
            <a:r>
              <a:rPr lang="en-GB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DMI) </a:t>
            </a:r>
            <a:r>
              <a:rPr lang="th-TH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เป็นผลต่าง 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SSTA </a:t>
            </a:r>
            <a:r>
              <a:rPr lang="th-TH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บริเวณ 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50-70</a:t>
            </a:r>
            <a:r>
              <a:rPr lang="en-US" altLang="th-TH" sz="11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E, 10</a:t>
            </a:r>
            <a:r>
              <a:rPr lang="en-US" altLang="th-TH" sz="11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S-10</a:t>
            </a:r>
            <a:r>
              <a:rPr lang="en-US" altLang="th-TH" sz="11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 </a:t>
            </a:r>
            <a:r>
              <a:rPr lang="th-TH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และ 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90-110E, 10</a:t>
            </a:r>
            <a:r>
              <a:rPr lang="en-US" altLang="th-TH" sz="11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S-0</a:t>
            </a:r>
            <a:r>
              <a:rPr lang="en-US" altLang="th-TH" sz="1100" baseline="300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</a:t>
            </a:r>
            <a:r>
              <a:rPr lang="en-US" altLang="th-TH" sz="11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</a:t>
            </a:r>
            <a:endParaRPr lang="en-US" altLang="th-TH" sz="1100" b="1" dirty="0">
              <a:solidFill>
                <a:srgbClr val="00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2667000" y="5486400"/>
            <a:ext cx="3810000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ts val="1500"/>
              </a:lnSpc>
            </a:pPr>
            <a:r>
              <a:rPr lang="th-TH" altLang="th-TH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ดัชนี </a:t>
            </a:r>
            <a:r>
              <a:rPr lang="en-US" altLang="th-TH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&gt; 0.5 </a:t>
            </a:r>
            <a:r>
              <a:rPr lang="th-TH" altLang="th-TH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แนวโน้มปริมาณฝนน้อยกว่าปกติ</a:t>
            </a:r>
          </a:p>
          <a:p>
            <a:pPr algn="ctr">
              <a:lnSpc>
                <a:spcPts val="1500"/>
              </a:lnSpc>
            </a:pPr>
            <a:r>
              <a:rPr lang="th-TH" altLang="th-TH" sz="1800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ดัชนี </a:t>
            </a:r>
            <a:r>
              <a:rPr lang="en-US" altLang="th-TH" sz="1800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&lt;-0.5</a:t>
            </a:r>
            <a:r>
              <a:rPr lang="th-TH" altLang="th-TH" sz="1800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 แนวโน้มปริมาณฝนมากกว่าปกติ</a:t>
            </a:r>
            <a:endParaRPr lang="en-US" altLang="th-TH" sz="1800" b="1" dirty="0">
              <a:solidFill>
                <a:srgbClr val="0000CC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84800" y="2171634"/>
            <a:ext cx="1519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altLang="th-TH" sz="18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altLang="th-TH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(Jan-Feb-Mar</a:t>
            </a:r>
            <a:r>
              <a:rPr lang="en-US" altLang="th-TH" sz="2000" b="1" dirty="0" smtClean="0">
                <a:latin typeface="TH SarabunPSK" pitchFamily="34" charset="-34"/>
                <a:cs typeface="TH SarabunPSK" pitchFamily="34" charset="-34"/>
              </a:rPr>
              <a:t>)</a:t>
            </a:r>
            <a:endParaRPr lang="en-US" alt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03967" y="1628800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altLang="th-TH" sz="24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altLang="th-TH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(Mar)</a:t>
            </a:r>
            <a:endParaRPr lang="en-US" altLang="th-TH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2585" y="2410423"/>
            <a:ext cx="700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spcBef>
                <a:spcPct val="50000"/>
              </a:spcBef>
            </a:pPr>
            <a:r>
              <a:rPr lang="en-US" altLang="th-TH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(Nov)</a:t>
            </a:r>
            <a:endParaRPr lang="en-US" altLang="th-TH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th-TH" alt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ดัชนี</a:t>
            </a:r>
            <a:r>
              <a:rPr lang="th-TH" altLang="th-TH" sz="3600" b="1" dirty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สมุทรศาสตร์</a:t>
            </a:r>
          </a:p>
        </p:txBody>
      </p:sp>
    </p:spTree>
    <p:extLst>
      <p:ext uri="{BB962C8B-B14F-4D97-AF65-F5344CB8AC3E}">
        <p14:creationId xmlns="" xmlns:p14="http://schemas.microsoft.com/office/powerpoint/2010/main" val="1304235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80" y="1132203"/>
            <a:ext cx="2680904" cy="4304871"/>
          </a:xfrm>
          <a:prstGeom prst="rect">
            <a:avLst/>
          </a:prstGeom>
        </p:spPr>
      </p:pic>
      <p:pic>
        <p:nvPicPr>
          <p:cNvPr id="37" name="Picture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b="18479"/>
          <a:stretch>
            <a:fillRect/>
          </a:stretch>
        </p:blipFill>
        <p:spPr bwMode="auto">
          <a:xfrm>
            <a:off x="126219" y="1142984"/>
            <a:ext cx="2468998" cy="439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ชื่อเรื่อง 1"/>
          <p:cNvSpPr txBox="1">
            <a:spLocks/>
          </p:cNvSpPr>
          <p:nvPr/>
        </p:nvSpPr>
        <p:spPr bwMode="auto">
          <a:xfrm>
            <a:off x="-7960" y="-1"/>
            <a:ext cx="915196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คาดการณ์ปริมาณฝนปี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2561 </a:t>
            </a:r>
            <a:r>
              <a:rPr lang="th-TH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ลักษณะใกล้เคียงกับปี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2528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0" name="Text Box 9"/>
          <p:cNvSpPr txBox="1">
            <a:spLocks noChangeArrowheads="1"/>
          </p:cNvSpPr>
          <p:nvPr/>
        </p:nvSpPr>
        <p:spPr bwMode="auto">
          <a:xfrm>
            <a:off x="357158" y="812871"/>
            <a:ext cx="994481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ค่าปกติ</a:t>
            </a:r>
          </a:p>
        </p:txBody>
      </p:sp>
      <p:sp>
        <p:nvSpPr>
          <p:cNvPr id="39" name="Text Box 9"/>
          <p:cNvSpPr txBox="1">
            <a:spLocks noChangeArrowheads="1"/>
          </p:cNvSpPr>
          <p:nvPr/>
        </p:nvSpPr>
        <p:spPr bwMode="auto">
          <a:xfrm>
            <a:off x="3028119" y="820681"/>
            <a:ext cx="1079439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ปี 2528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987824" y="5407701"/>
            <a:ext cx="16786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latin typeface="TH SarabunPSK" pitchFamily="34" charset="-34"/>
                <a:cs typeface="TH SarabunPSK" pitchFamily="34" charset="-34"/>
              </a:rPr>
              <a:t>1,450 มม.</a:t>
            </a:r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6072198" y="820681"/>
            <a:ext cx="1762320" cy="5869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2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ผลต่างค่าปกติ</a:t>
            </a:r>
          </a:p>
        </p:txBody>
      </p:sp>
      <p:pic>
        <p:nvPicPr>
          <p:cNvPr id="45" name="Picture 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43918" y="1000108"/>
            <a:ext cx="862530" cy="524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785786" y="5429264"/>
            <a:ext cx="16786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b="1" dirty="0">
                <a:latin typeface="TH SarabunPSK" pitchFamily="34" charset="-34"/>
                <a:cs typeface="TH SarabunPSK" pitchFamily="34" charset="-34"/>
              </a:rPr>
              <a:t>1,467 มม.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62916" y="1714488"/>
            <a:ext cx="781084" cy="411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0083" y="1285860"/>
            <a:ext cx="2355358" cy="43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86675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0634" y="1147952"/>
            <a:ext cx="2500329" cy="374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30577" y="1142984"/>
            <a:ext cx="2472177" cy="375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 descr="H:\E\Fon\WaterSituationSummaryReport\Rainfall93stn\Map\sum_MJJavg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037" t="3524" r="31905" b="5246"/>
          <a:stretch/>
        </p:blipFill>
        <p:spPr bwMode="auto">
          <a:xfrm>
            <a:off x="642910" y="1285672"/>
            <a:ext cx="1966936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14348" y="673562"/>
            <a:ext cx="8126439" cy="3834938"/>
            <a:chOff x="848908" y="385907"/>
            <a:chExt cx="8126781" cy="383486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848908" y="385907"/>
              <a:ext cx="7429865" cy="3567468"/>
              <a:chOff x="849683" y="385907"/>
              <a:chExt cx="7429019" cy="3567468"/>
            </a:xfrm>
          </p:grpSpPr>
          <p:sp>
            <p:nvSpPr>
              <p:cNvPr id="60435" name="Text Box 9"/>
              <p:cNvSpPr txBox="1">
                <a:spLocks noChangeArrowheads="1"/>
              </p:cNvSpPr>
              <p:nvPr/>
            </p:nvSpPr>
            <p:spPr bwMode="auto">
              <a:xfrm>
                <a:off x="849683" y="421130"/>
                <a:ext cx="994409" cy="58694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th-TH" altLang="th-TH" sz="3200" b="1" dirty="0" smtClean="0">
                    <a:solidFill>
                      <a:srgbClr val="000000"/>
                    </a:solidFill>
                    <a:latin typeface="TH SarabunPSK" pitchFamily="34" charset="-34"/>
                    <a:cs typeface="TH SarabunPSK" pitchFamily="34" charset="-34"/>
                  </a:rPr>
                  <a:t>ค่าปกติ</a:t>
                </a:r>
                <a:endParaRPr lang="th-TH" altLang="th-TH" sz="3200" b="1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60436" name="Text Box 9"/>
              <p:cNvSpPr txBox="1">
                <a:spLocks noChangeArrowheads="1"/>
              </p:cNvSpPr>
              <p:nvPr/>
            </p:nvSpPr>
            <p:spPr bwMode="auto">
              <a:xfrm>
                <a:off x="6058083" y="385907"/>
                <a:ext cx="2220619" cy="58694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th-TH" altLang="th-TH" sz="3200" b="1" dirty="0" smtClean="0">
                    <a:solidFill>
                      <a:srgbClr val="000000"/>
                    </a:solidFill>
                    <a:latin typeface="TH SarabunPSK" pitchFamily="34" charset="-34"/>
                    <a:cs typeface="TH SarabunPSK" pitchFamily="34" charset="-34"/>
                  </a:rPr>
                  <a:t>ผลต่างจากค่าปกติ</a:t>
                </a:r>
                <a:endParaRPr lang="th-TH" altLang="th-TH" sz="3200" b="1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60437" name="Text Box 9"/>
              <p:cNvSpPr txBox="1">
                <a:spLocks noChangeArrowheads="1"/>
              </p:cNvSpPr>
              <p:nvPr/>
            </p:nvSpPr>
            <p:spPr bwMode="auto">
              <a:xfrm>
                <a:off x="3146774" y="421130"/>
                <a:ext cx="1079362" cy="58694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th-TH" altLang="th-TH" sz="3200" b="1" dirty="0" smtClean="0">
                    <a:solidFill>
                      <a:srgbClr val="000000"/>
                    </a:solidFill>
                    <a:latin typeface="TH SarabunPSK" pitchFamily="34" charset="-34"/>
                    <a:cs typeface="TH SarabunPSK" pitchFamily="34" charset="-34"/>
                  </a:rPr>
                  <a:t>ปี 2528</a:t>
                </a:r>
                <a:endParaRPr lang="th-TH" altLang="th-TH" sz="3200" b="1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60438" name="Text Box 22"/>
              <p:cNvSpPr txBox="1">
                <a:spLocks noChangeArrowheads="1"/>
              </p:cNvSpPr>
              <p:nvPr/>
            </p:nvSpPr>
            <p:spPr bwMode="auto">
              <a:xfrm>
                <a:off x="1586168" y="3427985"/>
                <a:ext cx="1189962" cy="525390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th-TH" altLang="th-TH" b="1" dirty="0" smtClean="0">
                    <a:solidFill>
                      <a:srgbClr val="0000FF"/>
                    </a:solidFill>
                    <a:latin typeface="TH SarabunPSK" pitchFamily="34" charset="-34"/>
                    <a:cs typeface="TH SarabunPSK" pitchFamily="34" charset="-34"/>
                  </a:rPr>
                  <a:t>552 mm</a:t>
                </a:r>
                <a:r>
                  <a:rPr lang="th-TH" altLang="th-TH" b="1" dirty="0">
                    <a:solidFill>
                      <a:srgbClr val="0000FF"/>
                    </a:solidFill>
                    <a:latin typeface="TH SarabunPSK" pitchFamily="34" charset="-34"/>
                    <a:cs typeface="TH SarabunPSK" pitchFamily="34" charset="-34"/>
                  </a:rPr>
                  <a:t>.</a:t>
                </a:r>
              </a:p>
            </p:txBody>
          </p:sp>
        </p:grpSp>
        <p:grpSp>
          <p:nvGrpSpPr>
            <p:cNvPr id="4" name="Group 5"/>
            <p:cNvGrpSpPr>
              <a:grpSpLocks noChangeAspect="1"/>
            </p:cNvGrpSpPr>
            <p:nvPr/>
          </p:nvGrpSpPr>
          <p:grpSpPr bwMode="auto">
            <a:xfrm>
              <a:off x="8244408" y="1340768"/>
              <a:ext cx="731281" cy="2880000"/>
              <a:chOff x="6995764" y="2161308"/>
              <a:chExt cx="818766" cy="3224541"/>
            </a:xfrm>
          </p:grpSpPr>
          <p:grpSp>
            <p:nvGrpSpPr>
              <p:cNvPr id="5" name="Group 3"/>
              <p:cNvGrpSpPr>
                <a:grpSpLocks/>
              </p:cNvGrpSpPr>
              <p:nvPr/>
            </p:nvGrpSpPr>
            <p:grpSpPr bwMode="auto">
              <a:xfrm>
                <a:off x="7113319" y="2161308"/>
                <a:ext cx="701211" cy="3211907"/>
                <a:chOff x="7113319" y="2161308"/>
                <a:chExt cx="701211" cy="3211907"/>
              </a:xfrm>
            </p:grpSpPr>
            <p:pic>
              <p:nvPicPr>
                <p:cNvPr id="58" name="Picture 55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 l="1897" t="5072" r="88950" b="2819"/>
                <a:stretch/>
              </p:blipFill>
              <p:spPr bwMode="auto">
                <a:xfrm>
                  <a:off x="7105310" y="2161680"/>
                  <a:ext cx="328837" cy="3211728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50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60432" name="Picture 50" descr="C:\Users\aisawan\Desktop\dif-scale200_v.png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 l="61586" t="48625" r="19438" b="47710"/>
                <a:stretch>
                  <a:fillRect/>
                </a:stretch>
              </p:blipFill>
              <p:spPr bwMode="auto">
                <a:xfrm>
                  <a:off x="7476070" y="3692524"/>
                  <a:ext cx="187201" cy="144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0433" name="Picture 50" descr="C:\Users\aisawan\Desktop\dif-scale200_v.png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 l="61168" t="4860" r="4572" b="51611"/>
                <a:stretch>
                  <a:fillRect/>
                </a:stretch>
              </p:blipFill>
              <p:spPr bwMode="auto">
                <a:xfrm>
                  <a:off x="7452323" y="2204106"/>
                  <a:ext cx="304927" cy="144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0434" name="Picture 50" descr="C:\Users\aisawan\Desktop\dif-scale200_v.png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 l="61319" t="52013" r="-230" b="4958"/>
                <a:stretch>
                  <a:fillRect/>
                </a:stretch>
              </p:blipFill>
              <p:spPr bwMode="auto">
                <a:xfrm>
                  <a:off x="7464195" y="3873842"/>
                  <a:ext cx="350335" cy="144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60430" name="Picture 50" descr="C:\Users\aisawan\Desktop\dif-scale200_v.png"/>
              <p:cNvPicPr>
                <a:picLocks noChangeAspect="1" noChangeArrowheads="1"/>
              </p:cNvPicPr>
              <p:nvPr/>
            </p:nvPicPr>
            <p:blipFill>
              <a:blip r:embed="rId7"/>
              <a:srcRect l="2785" t="82631" r="83421"/>
              <a:stretch>
                <a:fillRect/>
              </a:stretch>
            </p:blipFill>
            <p:spPr bwMode="auto">
              <a:xfrm>
                <a:off x="6995764" y="4885616"/>
                <a:ext cx="106879" cy="500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0422" name="Text Box 22"/>
          <p:cNvSpPr txBox="1">
            <a:spLocks noChangeArrowheads="1"/>
          </p:cNvSpPr>
          <p:nvPr/>
        </p:nvSpPr>
        <p:spPr bwMode="auto">
          <a:xfrm>
            <a:off x="3746458" y="3716338"/>
            <a:ext cx="1190047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b="1" dirty="0" smtClean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524 </a:t>
            </a:r>
            <a:r>
              <a:rPr lang="th-TH" altLang="th-TH" b="1" dirty="0" smtClean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mm</a:t>
            </a:r>
            <a:r>
              <a:rPr lang="th-TH" altLang="th-TH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</a:p>
        </p:txBody>
      </p:sp>
      <p:sp>
        <p:nvSpPr>
          <p:cNvPr id="60423" name="TextBox 31"/>
          <p:cNvSpPr txBox="1">
            <a:spLocks noChangeArrowheads="1"/>
          </p:cNvSpPr>
          <p:nvPr/>
        </p:nvSpPr>
        <p:spPr bwMode="auto">
          <a:xfrm>
            <a:off x="6875463" y="3716338"/>
            <a:ext cx="11572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th-TH" altLang="th-TH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-28 </a:t>
            </a:r>
            <a:r>
              <a:rPr lang="en-US" altLang="th-TH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mm.</a:t>
            </a:r>
            <a:endParaRPr lang="th-TH" altLang="th-TH" b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0424" name="Picture 2" descr="H:\E\Fon\WaterSituationSummaryReport\Rainfall93stn\Map\Map_JFM_AMJ_1987_2004\Color scal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57763" y="1412875"/>
            <a:ext cx="752475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75475" y="6491288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r" defTabSz="447675"/>
            <a:fld id="{2274BB60-E92C-4407-AA09-74F974A84D1F}" type="slidenum">
              <a:rPr lang="th-TH" altLang="th-TH" sz="1200" smtClean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pPr algn="r" defTabSz="447675"/>
              <a:t>8</a:t>
            </a:fld>
            <a:endParaRPr lang="th-TH" altLang="th-TH" sz="1200" smtClean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3" name="ชื่อเรื่อง 1"/>
          <p:cNvSpPr txBox="1">
            <a:spLocks/>
          </p:cNvSpPr>
          <p:nvPr/>
        </p:nvSpPr>
        <p:spPr bwMode="auto">
          <a:xfrm>
            <a:off x="-7960" y="-1"/>
            <a:ext cx="915196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เปรียบเทียบปริมาณ</a:t>
            </a:r>
            <a:r>
              <a:rPr lang="th-TH" sz="3600" b="1" dirty="0" smtClean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ฝนสะสม 3 เดือนระหว่างเดือนพฤษภาคม-กรกฎาคม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7797" y="1142984"/>
            <a:ext cx="2302155" cy="3755812"/>
          </a:xfrm>
          <a:prstGeom prst="rect">
            <a:avLst/>
          </a:prstGeom>
          <a:ln w="9525" cap="sq">
            <a:noFill/>
            <a:prstDash val="solid"/>
            <a:miter lim="800000"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1131109"/>
            <a:ext cx="2686040" cy="369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 descr="H:\E\Fon\WaterSituationSummaryReport\Rainfall93stn\Map\sum_ASOavg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2037" t="3523" r="32037" b="4879"/>
          <a:stretch/>
        </p:blipFill>
        <p:spPr bwMode="auto">
          <a:xfrm>
            <a:off x="428596" y="1268760"/>
            <a:ext cx="1951808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7123" y="785794"/>
            <a:ext cx="8263664" cy="3722706"/>
            <a:chOff x="711677" y="498134"/>
            <a:chExt cx="8264012" cy="3722634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711677" y="498134"/>
              <a:ext cx="7595557" cy="3455242"/>
              <a:chOff x="712467" y="498134"/>
              <a:chExt cx="7594694" cy="3455242"/>
            </a:xfrm>
          </p:grpSpPr>
          <p:sp>
            <p:nvSpPr>
              <p:cNvPr id="60435" name="Text Box 9"/>
              <p:cNvSpPr txBox="1">
                <a:spLocks noChangeArrowheads="1"/>
              </p:cNvSpPr>
              <p:nvPr/>
            </p:nvSpPr>
            <p:spPr bwMode="auto">
              <a:xfrm>
                <a:off x="712467" y="498134"/>
                <a:ext cx="994410" cy="5869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th-TH" altLang="th-TH" sz="3200" b="1" dirty="0" smtClean="0">
                    <a:solidFill>
                      <a:srgbClr val="000000"/>
                    </a:solidFill>
                    <a:latin typeface="TH SarabunPSK" pitchFamily="34" charset="-34"/>
                    <a:cs typeface="TH SarabunPSK" pitchFamily="34" charset="-34"/>
                  </a:rPr>
                  <a:t>ค่าปกติ</a:t>
                </a:r>
                <a:endParaRPr lang="th-TH" altLang="th-TH" sz="3200" b="1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60436" name="Text Box 9"/>
              <p:cNvSpPr txBox="1">
                <a:spLocks noChangeArrowheads="1"/>
              </p:cNvSpPr>
              <p:nvPr/>
            </p:nvSpPr>
            <p:spPr bwMode="auto">
              <a:xfrm>
                <a:off x="6086542" y="510009"/>
                <a:ext cx="2220619" cy="5869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th-TH" altLang="th-TH" sz="3200" b="1" dirty="0" smtClean="0">
                    <a:solidFill>
                      <a:srgbClr val="000000"/>
                    </a:solidFill>
                    <a:latin typeface="TH SarabunPSK" pitchFamily="34" charset="-34"/>
                    <a:cs typeface="TH SarabunPSK" pitchFamily="34" charset="-34"/>
                  </a:rPr>
                  <a:t>ผลต่างจากค่าปกติ</a:t>
                </a:r>
                <a:endParaRPr lang="th-TH" altLang="th-TH" sz="3200" b="1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60437" name="Text Box 9"/>
              <p:cNvSpPr txBox="1">
                <a:spLocks noChangeArrowheads="1"/>
              </p:cNvSpPr>
              <p:nvPr/>
            </p:nvSpPr>
            <p:spPr bwMode="auto">
              <a:xfrm>
                <a:off x="2921237" y="498134"/>
                <a:ext cx="1079362" cy="5869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th-TH" altLang="th-TH" sz="3200" b="1" dirty="0" smtClean="0">
                    <a:solidFill>
                      <a:srgbClr val="000000"/>
                    </a:solidFill>
                    <a:latin typeface="TH SarabunPSK" pitchFamily="34" charset="-34"/>
                    <a:cs typeface="TH SarabunPSK" pitchFamily="34" charset="-34"/>
                  </a:rPr>
                  <a:t>ปี 2528</a:t>
                </a:r>
                <a:endParaRPr lang="th-TH" altLang="th-TH" sz="3200" b="1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sp>
            <p:nvSpPr>
              <p:cNvPr id="60438" name="Text Box 22"/>
              <p:cNvSpPr txBox="1">
                <a:spLocks noChangeArrowheads="1"/>
              </p:cNvSpPr>
              <p:nvPr/>
            </p:nvSpPr>
            <p:spPr bwMode="auto">
              <a:xfrm>
                <a:off x="1586169" y="3427985"/>
                <a:ext cx="1189962" cy="52539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algn="ctr">
                  <a:buSzPct val="10000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th-TH" altLang="th-TH" b="1" dirty="0" smtClean="0">
                    <a:solidFill>
                      <a:srgbClr val="0000FF"/>
                    </a:solidFill>
                    <a:latin typeface="TH SarabunPSK" pitchFamily="34" charset="-34"/>
                    <a:cs typeface="TH SarabunPSK" pitchFamily="34" charset="-34"/>
                  </a:rPr>
                  <a:t>636 mm</a:t>
                </a:r>
                <a:r>
                  <a:rPr lang="th-TH" altLang="th-TH" b="1" dirty="0">
                    <a:solidFill>
                      <a:srgbClr val="0000FF"/>
                    </a:solidFill>
                    <a:latin typeface="TH SarabunPSK" pitchFamily="34" charset="-34"/>
                    <a:cs typeface="TH SarabunPSK" pitchFamily="34" charset="-34"/>
                  </a:rPr>
                  <a:t>.</a:t>
                </a:r>
              </a:p>
            </p:txBody>
          </p:sp>
        </p:grpSp>
        <p:grpSp>
          <p:nvGrpSpPr>
            <p:cNvPr id="4" name="Group 5"/>
            <p:cNvGrpSpPr>
              <a:grpSpLocks noChangeAspect="1"/>
            </p:cNvGrpSpPr>
            <p:nvPr/>
          </p:nvGrpSpPr>
          <p:grpSpPr bwMode="auto">
            <a:xfrm>
              <a:off x="8244408" y="1340768"/>
              <a:ext cx="731281" cy="2880000"/>
              <a:chOff x="6995764" y="2161308"/>
              <a:chExt cx="818766" cy="3224541"/>
            </a:xfrm>
          </p:grpSpPr>
          <p:grpSp>
            <p:nvGrpSpPr>
              <p:cNvPr id="5" name="Group 3"/>
              <p:cNvGrpSpPr>
                <a:grpSpLocks/>
              </p:cNvGrpSpPr>
              <p:nvPr/>
            </p:nvGrpSpPr>
            <p:grpSpPr bwMode="auto">
              <a:xfrm>
                <a:off x="7113319" y="2161308"/>
                <a:ext cx="701211" cy="3211907"/>
                <a:chOff x="7113319" y="2161308"/>
                <a:chExt cx="701211" cy="3211907"/>
              </a:xfrm>
            </p:grpSpPr>
            <p:pic>
              <p:nvPicPr>
                <p:cNvPr id="58" name="Picture 55"/>
                <p:cNvPicPr>
                  <a:picLocks noChangeAspect="1" noChangeArrowheads="1"/>
                </p:cNvPicPr>
                <p:nvPr/>
              </p:nvPicPr>
              <p:blipFill rotWithShape="1">
                <a:blip r:embed="rId6"/>
                <a:srcRect l="1897" t="5072" r="88950" b="2819"/>
                <a:stretch/>
              </p:blipFill>
              <p:spPr bwMode="auto">
                <a:xfrm>
                  <a:off x="7105310" y="2161680"/>
                  <a:ext cx="328837" cy="3211728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50000"/>
                    </a:schemeClr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  <p:pic>
              <p:nvPicPr>
                <p:cNvPr id="60432" name="Picture 50" descr="C:\Users\aisawan\Desktop\dif-scale200_v.png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 l="61586" t="48625" r="19438" b="47710"/>
                <a:stretch>
                  <a:fillRect/>
                </a:stretch>
              </p:blipFill>
              <p:spPr bwMode="auto">
                <a:xfrm>
                  <a:off x="7476070" y="3692524"/>
                  <a:ext cx="187201" cy="144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0433" name="Picture 50" descr="C:\Users\aisawan\Desktop\dif-scale200_v.png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 l="61168" t="4860" r="4572" b="51611"/>
                <a:stretch>
                  <a:fillRect/>
                </a:stretch>
              </p:blipFill>
              <p:spPr bwMode="auto">
                <a:xfrm>
                  <a:off x="7452323" y="2204106"/>
                  <a:ext cx="304927" cy="144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0434" name="Picture 50" descr="C:\Users\aisawan\Desktop\dif-scale200_v.png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 l="61319" t="52013" r="-230" b="4958"/>
                <a:stretch>
                  <a:fillRect/>
                </a:stretch>
              </p:blipFill>
              <p:spPr bwMode="auto">
                <a:xfrm>
                  <a:off x="7464195" y="3873842"/>
                  <a:ext cx="350335" cy="1440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60430" name="Picture 50" descr="C:\Users\aisawan\Desktop\dif-scale200_v.png"/>
              <p:cNvPicPr>
                <a:picLocks noChangeAspect="1" noChangeArrowheads="1"/>
              </p:cNvPicPr>
              <p:nvPr/>
            </p:nvPicPr>
            <p:blipFill>
              <a:blip r:embed="rId7"/>
              <a:srcRect l="2785" t="82631" r="83421"/>
              <a:stretch>
                <a:fillRect/>
              </a:stretch>
            </p:blipFill>
            <p:spPr bwMode="auto">
              <a:xfrm>
                <a:off x="6995764" y="4885616"/>
                <a:ext cx="106879" cy="500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60422" name="Text Box 22"/>
          <p:cNvSpPr txBox="1">
            <a:spLocks noChangeArrowheads="1"/>
          </p:cNvSpPr>
          <p:nvPr/>
        </p:nvSpPr>
        <p:spPr bwMode="auto">
          <a:xfrm>
            <a:off x="3746458" y="3716338"/>
            <a:ext cx="1190047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algn="ctr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b="1" dirty="0" smtClean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620 </a:t>
            </a:r>
            <a:r>
              <a:rPr lang="th-TH" altLang="th-TH" b="1" dirty="0" smtClean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mm</a:t>
            </a:r>
            <a:r>
              <a:rPr lang="th-TH" altLang="th-TH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.</a:t>
            </a:r>
          </a:p>
        </p:txBody>
      </p:sp>
      <p:sp>
        <p:nvSpPr>
          <p:cNvPr id="60423" name="TextBox 31"/>
          <p:cNvSpPr txBox="1">
            <a:spLocks noChangeArrowheads="1"/>
          </p:cNvSpPr>
          <p:nvPr/>
        </p:nvSpPr>
        <p:spPr bwMode="auto">
          <a:xfrm>
            <a:off x="6875463" y="3716338"/>
            <a:ext cx="11572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th-TH" altLang="th-TH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-16 </a:t>
            </a:r>
            <a:r>
              <a:rPr lang="en-US" altLang="th-TH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mm.</a:t>
            </a:r>
            <a:endParaRPr lang="th-TH" altLang="th-TH" b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0424" name="Picture 2" descr="H:\E\Fon\WaterSituationSummaryReport\Rainfall93stn\Map\Map_JFM_AMJ_1987_2004\Color scal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57763" y="1412875"/>
            <a:ext cx="752475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75475" y="6491288"/>
            <a:ext cx="21336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algn="r" defTabSz="447675"/>
            <a:fld id="{2274BB60-E92C-4407-AA09-74F974A84D1F}" type="slidenum">
              <a:rPr lang="th-TH" altLang="th-TH" sz="1200" smtClean="0">
                <a:solidFill>
                  <a:srgbClr val="898989"/>
                </a:solidFill>
                <a:latin typeface="Tahoma" pitchFamily="34" charset="0"/>
                <a:cs typeface="Tahoma" pitchFamily="34" charset="0"/>
              </a:rPr>
              <a:pPr algn="r" defTabSz="447675"/>
              <a:t>9</a:t>
            </a:fld>
            <a:endParaRPr lang="th-TH" altLang="th-TH" sz="1200" smtClean="0">
              <a:solidFill>
                <a:srgbClr val="898989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3" name="ชื่อเรื่อง 1"/>
          <p:cNvSpPr txBox="1">
            <a:spLocks/>
          </p:cNvSpPr>
          <p:nvPr/>
        </p:nvSpPr>
        <p:spPr bwMode="auto">
          <a:xfrm>
            <a:off x="-7960" y="-1"/>
            <a:ext cx="915196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เปรียบเทียบปริมาณ</a:t>
            </a:r>
            <a:r>
              <a:rPr lang="th-TH" sz="3600" b="1" dirty="0" smtClean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ฝนสะสม 3 เดือนระหว่างเดือนสิงหาคม-ตุลาคม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484</Words>
  <Application>Microsoft Office PowerPoint</Application>
  <PresentationFormat>On-screen Show (4:3)</PresentationFormat>
  <Paragraphs>124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Thippawan</dc:creator>
  <cp:lastModifiedBy>Thippawan</cp:lastModifiedBy>
  <cp:revision>5</cp:revision>
  <dcterms:created xsi:type="dcterms:W3CDTF">2018-04-27T07:01:26Z</dcterms:created>
  <dcterms:modified xsi:type="dcterms:W3CDTF">2018-04-27T08:12:08Z</dcterms:modified>
</cp:coreProperties>
</file>